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70" r:id="rId16"/>
    <p:sldId id="269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  <a:srgbClr val="BEC6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78" autoAdjust="0"/>
    <p:restoredTop sz="94660"/>
  </p:normalViewPr>
  <p:slideViewPr>
    <p:cSldViewPr snapToGrid="0">
      <p:cViewPr>
        <p:scale>
          <a:sx n="33" d="100"/>
          <a:sy n="33" d="100"/>
        </p:scale>
        <p:origin x="2844" y="1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94A71-493D-41DB-B445-6CA6A599A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87E0A-2A80-AC93-AF85-2895C92033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29422-C7D4-55CF-D6C1-9A2CB2D71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5CF7E-E2B3-B3F0-CF6B-C044C9281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41144-36E6-11DC-2449-AC2FBEDA7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386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90C35-1170-B33D-31F8-800243003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E7D6AF-7DEC-CC3A-8EEC-49789172F9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F48FC-4C5B-0337-E449-9A59DB4CF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2A7D4-5145-A3FD-F4EA-9C0A42B6A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F3582-877C-10E9-457A-914127236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204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32F4F7-7F20-B8AA-717A-12A73D975E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87A6DA-9EA0-5A82-E67E-EC8BA5BBA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468B3-EE11-5838-ADAF-667E745EF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5BFDA2-F318-5B87-DDD4-7C959325B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58F44-1987-ADD2-0434-7B4D663E4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486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1E8E6-93CA-836F-E114-C6E4393B0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EB7D5-EA6F-EA25-6E94-0483A3EBD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3B835-52A8-0FDC-278B-4D367BD16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B481D-4406-8212-42F8-42E1F3F7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18094-5368-1C30-E758-B21A794F9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330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C8F69-F15A-3D58-A6B8-7F9AD87F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15FBF2-2099-8F39-BC25-D56E15879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61D0C-C353-5924-6246-0987CDF6F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2E138-E804-E349-B96B-9648484BF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BC75C-9296-E9B6-4F01-FB10D1EE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229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C0BE6-46F6-498B-CC4B-A7AF741DC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8351-72C9-4954-115E-57EA49F2BF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68E0B8-C73D-86C4-9D61-C21C2B04E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F23C4-8880-4742-2B25-E902887B6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CB52BE-6DBD-DEDD-3CB7-DD29384B2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EA9EEE-D565-9D48-B457-A2845FC99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926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B7A5D-95C3-4820-0E88-C7EEF06AC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32F9E-7B8F-E0F0-AD47-23AA05ACC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9C085B-B0AA-FD8C-6844-E37CDDA129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95F652-C33E-5B7C-0EED-BE8826F7CC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E8826B-F22A-DC9B-A6D8-15E41DB890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E942C8-4D6D-0656-8360-D5CB1F137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8F242B-C646-2779-A40F-FA719BBFE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4F0B5E-2D22-6ED8-916B-741317169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968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DF642-9A01-EDF0-A5AD-CE5F5E702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28FBC2-4D87-71D2-C471-BE79358D7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23DB3A-AFD7-0F6E-C15B-28885108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CDBDC-B545-8102-EFC6-05487B652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868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587F22-92D7-AC07-88DE-5C32A9043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B88B83-57DA-4068-E516-BB4B4A337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567426-8E97-478B-E81F-56BDAB660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531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DD31F-E3BE-8AA4-E84F-EC932BE93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336D2-61AA-7533-AEC6-B7700A52D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11E908-41F4-B46A-9A35-3271D4DDD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35982F-7111-DDF9-910D-DF3FBD7F2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12D86A-87F6-71A4-CD8A-175730364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2CDFEB-3AFD-22AD-F7C3-31EDE064F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618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947E2-C031-1AE7-682E-A91A45722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865557-E0D3-F0FB-BFF0-4B679A1279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46C9-E0A4-5DCB-72EC-D6A167F10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471999-2141-C4A9-ADC4-BB8EAE762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0ECB69-24D2-440F-384D-316051E27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349C5E-ED04-6BD1-9872-BA0F86F19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812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B2350D-EF54-7E9C-4B78-4394A2173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291F1-AB9F-CACC-EABD-18934446C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15793-066A-1432-7BA4-8B3998E519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BA844-33D5-06BF-0A1D-2D98061A98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EACCE-565E-ED24-4A99-D9FA673FCD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887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5.png"/><Relationship Id="rId7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0.png"/><Relationship Id="rId7" Type="http://schemas.openxmlformats.org/officeDocument/2006/relationships/image" Target="../media/image1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microsoft.com/office/2007/relationships/hdphoto" Target="../media/hdphoto2.wdp"/><Relationship Id="rId9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0.png"/><Relationship Id="rId7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FD23085-E365-A3E2-012E-B28262624F11}"/>
              </a:ext>
            </a:extLst>
          </p:cNvPr>
          <p:cNvGrpSpPr/>
          <p:nvPr/>
        </p:nvGrpSpPr>
        <p:grpSpPr>
          <a:xfrm>
            <a:off x="0" y="0"/>
            <a:ext cx="6180463" cy="6858000"/>
            <a:chOff x="0" y="0"/>
            <a:chExt cx="618046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955C510-510E-01B8-F491-E0B48033C3DD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22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3591D1B-3804-631D-1981-2D8EC999E9BA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9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"Any sufficiently advanced technology is 	indistinguishable from magic."</a:t>
              </a:r>
              <a:b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</a:br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— Arthur C. Clarke</a:t>
              </a:r>
              <a:endParaRPr lang="en-IN" sz="24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14521E-D5FB-5854-2C65-5CD20E19E84E}"/>
              </a:ext>
            </a:extLst>
          </p:cNvPr>
          <p:cNvGrpSpPr/>
          <p:nvPr/>
        </p:nvGrpSpPr>
        <p:grpSpPr>
          <a:xfrm>
            <a:off x="-1838" y="-6887386"/>
            <a:ext cx="6180463" cy="6858000"/>
            <a:chOff x="0" y="0"/>
            <a:chExt cx="6180463" cy="68580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2A80202-C24A-9D3E-846B-92F760C60A53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1000" t="-1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B81329F-4624-509C-A920-DF6A72B92CBF}"/>
                </a:ext>
              </a:extLst>
            </p:cNvPr>
            <p:cNvSpPr txBox="1"/>
            <p:nvPr/>
          </p:nvSpPr>
          <p:spPr>
            <a:xfrm>
              <a:off x="281802" y="500392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"AI will not replace humans. But humans with AI will replace humans without AI."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Unknown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A1A8A5F-BD4B-2E94-5B62-A64229DC6092}"/>
              </a:ext>
            </a:extLst>
          </p:cNvPr>
          <p:cNvGrpSpPr/>
          <p:nvPr/>
        </p:nvGrpSpPr>
        <p:grpSpPr>
          <a:xfrm>
            <a:off x="0" y="-6946630"/>
            <a:ext cx="6180463" cy="6858000"/>
            <a:chOff x="0" y="0"/>
            <a:chExt cx="6180463" cy="6858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91D1F56-75BD-FC4B-19FD-DEB3CCAD0DB0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t="-8000" b="-6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4E88B76-56F4-4548-5604-414CD2928F5D}"/>
                </a:ext>
              </a:extLst>
            </p:cNvPr>
            <p:cNvSpPr txBox="1"/>
            <p:nvPr/>
          </p:nvSpPr>
          <p:spPr>
            <a:xfrm>
              <a:off x="259814" y="2600235"/>
              <a:ext cx="5660834" cy="1200329"/>
            </a:xfrm>
            <a:prstGeom prst="rect">
              <a:avLst/>
            </a:prstGeom>
            <a:solidFill>
              <a:schemeClr val="tx1"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Innovation is the ability to see change as an opportunity — not a threat."</a:t>
              </a:r>
            </a:p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— Steve Jobs</a:t>
              </a:r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2588C24E-4B6D-6796-ADA8-654CCDBF4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4302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588114-BF0B-B26B-AE98-A931FAD08024}"/>
              </a:ext>
            </a:extLst>
          </p:cNvPr>
          <p:cNvSpPr txBox="1"/>
          <p:nvPr/>
        </p:nvSpPr>
        <p:spPr>
          <a:xfrm>
            <a:off x="6734924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36601DC-D68C-60C8-BFB8-2EF08C6FC7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136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863E63-CC04-FAB8-DE92-B0A7D345F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679B1D2-D494-B955-EA30-870E6207FEF3}"/>
              </a:ext>
            </a:extLst>
          </p:cNvPr>
          <p:cNvGrpSpPr/>
          <p:nvPr/>
        </p:nvGrpSpPr>
        <p:grpSpPr>
          <a:xfrm>
            <a:off x="-50800" y="-12225"/>
            <a:ext cx="6180463" cy="6858000"/>
            <a:chOff x="0" y="0"/>
            <a:chExt cx="618046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54B177-66B2-DA41-FD15-C005F31A47FF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1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5363EC0-9A28-F5C2-D9D1-0373AC6FFC7D}"/>
                </a:ext>
              </a:extLst>
            </p:cNvPr>
            <p:cNvSpPr txBox="1"/>
            <p:nvPr/>
          </p:nvSpPr>
          <p:spPr>
            <a:xfrm>
              <a:off x="435166" y="381123"/>
              <a:ext cx="5310130" cy="156966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"If you're not embarrassed by the first 	version of your product, you’ve 	launched too late."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Reid Hoffman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4CDDD8D-7759-24F0-C2AA-E1C69AAD09B1}"/>
              </a:ext>
            </a:extLst>
          </p:cNvPr>
          <p:cNvGrpSpPr/>
          <p:nvPr/>
        </p:nvGrpSpPr>
        <p:grpSpPr>
          <a:xfrm>
            <a:off x="12268200" y="0"/>
            <a:ext cx="6180463" cy="6858000"/>
            <a:chOff x="0" y="0"/>
            <a:chExt cx="6180463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3C70D07-12AB-9F39-A9BD-7E010D1D6F22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11000" t="-18000" r="-12000" b="-11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D3E03E4-C414-9069-3668-DCE697D15F47}"/>
                </a:ext>
              </a:extLst>
            </p:cNvPr>
            <p:cNvSpPr txBox="1"/>
            <p:nvPr/>
          </p:nvSpPr>
          <p:spPr>
            <a:xfrm>
              <a:off x="259814" y="4708435"/>
              <a:ext cx="5660834" cy="1569660"/>
            </a:xfrm>
            <a:prstGeom prst="rect">
              <a:avLst/>
            </a:prstGeom>
            <a:solidFill>
              <a:schemeClr val="tx1"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"The most dangerous phrase in software 	development: 'We’ve always done 		it this way.'"</a:t>
              </a:r>
            </a:p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— Grace Hopper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D1F24E-4B46-BF09-A1E2-F1067AF9ABC9}"/>
              </a:ext>
            </a:extLst>
          </p:cNvPr>
          <p:cNvGrpSpPr/>
          <p:nvPr/>
        </p:nvGrpSpPr>
        <p:grpSpPr>
          <a:xfrm>
            <a:off x="-50800" y="6832600"/>
            <a:ext cx="6180463" cy="6858000"/>
            <a:chOff x="0" y="0"/>
            <a:chExt cx="6180463" cy="6858000"/>
          </a:xfrm>
          <a:blipFill>
            <a:blip r:embed="rId4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867BDA0-0CCF-25E5-2110-F30640C049D8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 t="-3000" b="-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D8F389-1322-2447-2E12-E36ED1FD1B79}"/>
                </a:ext>
              </a:extLst>
            </p:cNvPr>
            <p:cNvSpPr txBox="1"/>
            <p:nvPr/>
          </p:nvSpPr>
          <p:spPr>
            <a:xfrm>
              <a:off x="259814" y="312478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"Design is not just what it looks like and feels like. Design is how it works."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Steve Jobs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5E3C0949-C4D4-417D-51F0-C3117DDB2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4302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98B2E3-4059-AD35-6BCE-15B1B9C9DEE7}"/>
              </a:ext>
            </a:extLst>
          </p:cNvPr>
          <p:cNvSpPr txBox="1"/>
          <p:nvPr/>
        </p:nvSpPr>
        <p:spPr>
          <a:xfrm>
            <a:off x="6734924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DAA6488-C388-8B05-4965-63C66816F8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136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735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06D9BF-363F-8606-AFB2-FA28956A7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D7B452C-C4F6-09A5-DBCB-D465DFFBF970}"/>
              </a:ext>
            </a:extLst>
          </p:cNvPr>
          <p:cNvGrpSpPr/>
          <p:nvPr/>
        </p:nvGrpSpPr>
        <p:grpSpPr>
          <a:xfrm>
            <a:off x="-6299200" y="-12225"/>
            <a:ext cx="6180463" cy="6858000"/>
            <a:chOff x="0" y="0"/>
            <a:chExt cx="618046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118DE5D-9988-BB3A-715B-1A806C50D5E0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1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E01793-B2CB-C22E-4443-8FB23455C193}"/>
                </a:ext>
              </a:extLst>
            </p:cNvPr>
            <p:cNvSpPr txBox="1"/>
            <p:nvPr/>
          </p:nvSpPr>
          <p:spPr>
            <a:xfrm>
              <a:off x="435166" y="381123"/>
              <a:ext cx="5310130" cy="156966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"If you're not embarrassed by the first 	version of your product, you’ve 	launched too late."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Reid Hoffman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EFA658C-A34A-6EE3-C281-BB7DA737287A}"/>
              </a:ext>
            </a:extLst>
          </p:cNvPr>
          <p:cNvGrpSpPr/>
          <p:nvPr/>
        </p:nvGrpSpPr>
        <p:grpSpPr>
          <a:xfrm>
            <a:off x="6045200" y="0"/>
            <a:ext cx="6180463" cy="6858000"/>
            <a:chOff x="0" y="0"/>
            <a:chExt cx="6180463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592BCEE-5791-F58A-18C0-2FB0742BCE15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11000" t="-18000" r="-12000" b="-11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0C67ADD-404A-FC0C-05A0-BB0D874B6FA0}"/>
                </a:ext>
              </a:extLst>
            </p:cNvPr>
            <p:cNvSpPr txBox="1"/>
            <p:nvPr/>
          </p:nvSpPr>
          <p:spPr>
            <a:xfrm>
              <a:off x="259814" y="4708435"/>
              <a:ext cx="5660834" cy="1569660"/>
            </a:xfrm>
            <a:prstGeom prst="rect">
              <a:avLst/>
            </a:prstGeom>
            <a:solidFill>
              <a:schemeClr val="tx1"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"The most dangerous phrase in software 	development: 'We’ve always done 		it this way.'"</a:t>
              </a:r>
            </a:p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— Grace Hopper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E1404B2-B5D5-CBB3-5A68-3FAF83000009}"/>
              </a:ext>
            </a:extLst>
          </p:cNvPr>
          <p:cNvGrpSpPr/>
          <p:nvPr/>
        </p:nvGrpSpPr>
        <p:grpSpPr>
          <a:xfrm>
            <a:off x="6045200" y="6832600"/>
            <a:ext cx="6180463" cy="6858000"/>
            <a:chOff x="0" y="0"/>
            <a:chExt cx="6180463" cy="6858000"/>
          </a:xfrm>
          <a:blipFill>
            <a:blip r:embed="rId4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6CFA916-0301-775D-0E3B-A5195990B4CD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 t="-2000" b="-2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90EDD1-4AA0-74AB-36D4-9A4EE1634090}"/>
                </a:ext>
              </a:extLst>
            </p:cNvPr>
            <p:cNvSpPr txBox="1"/>
            <p:nvPr/>
          </p:nvSpPr>
          <p:spPr>
            <a:xfrm>
              <a:off x="259814" y="3124783"/>
              <a:ext cx="5660834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"Good software, like wine, takes time."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Joel </a:t>
              </a:r>
              <a:r>
                <a:rPr lang="en-US" sz="2400" b="1" i="1" dirty="0" err="1">
                  <a:solidFill>
                    <a:schemeClr val="bg1">
                      <a:lumMod val="95000"/>
                    </a:schemeClr>
                  </a:solidFill>
                </a:rPr>
                <a:t>Spolsky</a:t>
              </a:r>
              <a:endParaRPr lang="en-US" sz="2400" b="1" i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EE50573C-7711-4152-A4D0-24683909F8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76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6BB2E5-3059-22A7-779A-38E5B4B76D56}"/>
              </a:ext>
            </a:extLst>
          </p:cNvPr>
          <p:cNvSpPr txBox="1"/>
          <p:nvPr/>
        </p:nvSpPr>
        <p:spPr>
          <a:xfrm>
            <a:off x="538298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21CAC7E-34FB-627D-4A83-E5C1A37A18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25510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203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D1965A-12BE-9FBB-41F8-ACF15A29F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8D53685-2808-C6F9-AD3E-BDA8214FBC01}"/>
              </a:ext>
            </a:extLst>
          </p:cNvPr>
          <p:cNvGrpSpPr/>
          <p:nvPr/>
        </p:nvGrpSpPr>
        <p:grpSpPr>
          <a:xfrm>
            <a:off x="6042660" y="-6855460"/>
            <a:ext cx="6180463" cy="6858000"/>
            <a:chOff x="0" y="0"/>
            <a:chExt cx="6180463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F703AE0-39F2-2AA2-CF53-9AD8832F66C6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11000" t="-18000" r="-12000" b="-11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4E808B-8F58-9670-5D9F-58D4AA54F525}"/>
                </a:ext>
              </a:extLst>
            </p:cNvPr>
            <p:cNvSpPr txBox="1"/>
            <p:nvPr/>
          </p:nvSpPr>
          <p:spPr>
            <a:xfrm>
              <a:off x="259814" y="4708435"/>
              <a:ext cx="5660834" cy="1569660"/>
            </a:xfrm>
            <a:prstGeom prst="rect">
              <a:avLst/>
            </a:prstGeom>
            <a:solidFill>
              <a:schemeClr val="tx1"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"The most dangerous phrase in software 	development: 'We’ve always done 		it this way.'"</a:t>
              </a:r>
            </a:p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— Grace Hopper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A46A333-6EF9-D640-A649-EAA6F98407A6}"/>
              </a:ext>
            </a:extLst>
          </p:cNvPr>
          <p:cNvGrpSpPr/>
          <p:nvPr/>
        </p:nvGrpSpPr>
        <p:grpSpPr>
          <a:xfrm>
            <a:off x="6045200" y="-11430"/>
            <a:ext cx="6180463" cy="6858000"/>
            <a:chOff x="0" y="0"/>
            <a:chExt cx="6180463" cy="6858000"/>
          </a:xfrm>
          <a:blipFill>
            <a:blip r:embed="rId3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E759B87-3909-E33A-23EB-9638D0077432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t="-2000" b="-2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1035F7-E58F-9BE6-DDC8-BBEB822262E0}"/>
                </a:ext>
              </a:extLst>
            </p:cNvPr>
            <p:cNvSpPr txBox="1"/>
            <p:nvPr/>
          </p:nvSpPr>
          <p:spPr>
            <a:xfrm>
              <a:off x="259814" y="3124783"/>
              <a:ext cx="5660834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"Good software, like wine, takes time."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Joel </a:t>
              </a:r>
              <a:r>
                <a:rPr lang="en-US" sz="2400" b="1" i="1" dirty="0" err="1">
                  <a:solidFill>
                    <a:schemeClr val="bg1">
                      <a:lumMod val="95000"/>
                    </a:schemeClr>
                  </a:solidFill>
                </a:rPr>
                <a:t>Spolsky</a:t>
              </a:r>
              <a:endParaRPr lang="en-US" sz="2400" b="1" i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A940DA-4FAD-7D9C-0630-BACA83FC93F1}"/>
              </a:ext>
            </a:extLst>
          </p:cNvPr>
          <p:cNvGrpSpPr/>
          <p:nvPr/>
        </p:nvGrpSpPr>
        <p:grpSpPr>
          <a:xfrm>
            <a:off x="-6339197" y="0"/>
            <a:ext cx="6180463" cy="6858000"/>
            <a:chOff x="0" y="0"/>
            <a:chExt cx="6180463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35EB356-5660-C8CE-5CF3-908090609655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 l="-2000" t="-1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AC9881D-4BD0-B826-DFBA-B33F2206D132}"/>
                </a:ext>
              </a:extLst>
            </p:cNvPr>
            <p:cNvSpPr txBox="1"/>
            <p:nvPr/>
          </p:nvSpPr>
          <p:spPr>
            <a:xfrm>
              <a:off x="435166" y="55373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"It’s not about ideas. It’s about making ideas happen."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Scott Belsky</a:t>
              </a:r>
            </a:p>
          </p:txBody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42D60537-9A58-D224-9D4E-F9C57C6B08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76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40087F-55AD-8BCB-59BB-A7FB30547CE3}"/>
              </a:ext>
            </a:extLst>
          </p:cNvPr>
          <p:cNvSpPr txBox="1"/>
          <p:nvPr/>
        </p:nvSpPr>
        <p:spPr>
          <a:xfrm>
            <a:off x="538298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8C891C3-FE19-6435-05B2-EB60B42D50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25510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52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8F6B08-1A00-A354-C4F4-8750CC86C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CAAC3B0-9EBD-7E5C-69F4-B154A17442CF}"/>
              </a:ext>
            </a:extLst>
          </p:cNvPr>
          <p:cNvGrpSpPr/>
          <p:nvPr/>
        </p:nvGrpSpPr>
        <p:grpSpPr>
          <a:xfrm>
            <a:off x="12344400" y="0"/>
            <a:ext cx="6180463" cy="6858000"/>
            <a:chOff x="0" y="0"/>
            <a:chExt cx="6180463" cy="6858000"/>
          </a:xfrm>
          <a:blipFill>
            <a:blip r:embed="rId2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82D418-8CEB-CD5F-F2F0-CFF7FD625B71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t="-2000" b="-2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0F08EA-61B4-690D-71AC-DA24D81DEB4A}"/>
                </a:ext>
              </a:extLst>
            </p:cNvPr>
            <p:cNvSpPr txBox="1"/>
            <p:nvPr/>
          </p:nvSpPr>
          <p:spPr>
            <a:xfrm>
              <a:off x="259814" y="3124783"/>
              <a:ext cx="5660834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"Good software, like wine, takes time."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Joel </a:t>
              </a:r>
              <a:r>
                <a:rPr lang="en-US" sz="2400" b="1" i="1" dirty="0" err="1">
                  <a:solidFill>
                    <a:schemeClr val="bg1">
                      <a:lumMod val="95000"/>
                    </a:schemeClr>
                  </a:solidFill>
                </a:rPr>
                <a:t>Spolsky</a:t>
              </a:r>
              <a:endParaRPr lang="en-US" sz="2400" b="1" i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E7CEA1C-2C9E-5F4C-A98A-19FC9C37F92C}"/>
              </a:ext>
            </a:extLst>
          </p:cNvPr>
          <p:cNvGrpSpPr/>
          <p:nvPr/>
        </p:nvGrpSpPr>
        <p:grpSpPr>
          <a:xfrm>
            <a:off x="-14597" y="0"/>
            <a:ext cx="6180463" cy="6858000"/>
            <a:chOff x="0" y="0"/>
            <a:chExt cx="6180463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5876CCC-B244-A532-10E6-BD35CE1F5CA6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l="-2000" t="-1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8B30194-B8F5-9A2C-46B0-7CD3AC84FB5D}"/>
                </a:ext>
              </a:extLst>
            </p:cNvPr>
            <p:cNvSpPr txBox="1"/>
            <p:nvPr/>
          </p:nvSpPr>
          <p:spPr>
            <a:xfrm>
              <a:off x="435166" y="55373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"It’s not about ideas. It’s about making ideas happen."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Scott Belsky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154ECD1-4497-1660-2019-AB28965390D9}"/>
              </a:ext>
            </a:extLst>
          </p:cNvPr>
          <p:cNvGrpSpPr/>
          <p:nvPr/>
        </p:nvGrpSpPr>
        <p:grpSpPr>
          <a:xfrm>
            <a:off x="0" y="6921770"/>
            <a:ext cx="6180463" cy="6858000"/>
            <a:chOff x="0" y="0"/>
            <a:chExt cx="6180463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F68ACBD-917F-2BCB-59D3-8B3E84BF15C6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 t="-8000" b="-6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7F184C3-BA0D-26F7-476F-501BEF306C15}"/>
                </a:ext>
              </a:extLst>
            </p:cNvPr>
            <p:cNvSpPr txBox="1"/>
            <p:nvPr/>
          </p:nvSpPr>
          <p:spPr>
            <a:xfrm>
              <a:off x="259814" y="2600235"/>
              <a:ext cx="5660834" cy="1200329"/>
            </a:xfrm>
            <a:prstGeom prst="rect">
              <a:avLst/>
            </a:prstGeom>
            <a:solidFill>
              <a:schemeClr val="tx1"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Innovation is the ability to see change as an opportunity — not a threat."</a:t>
              </a:r>
            </a:p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— Steve Jobs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2300B614-1D9D-E09F-105A-172A6E751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4302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C94193-C5B2-B079-3D5C-17BDED54EEDC}"/>
              </a:ext>
            </a:extLst>
          </p:cNvPr>
          <p:cNvSpPr txBox="1"/>
          <p:nvPr/>
        </p:nvSpPr>
        <p:spPr>
          <a:xfrm>
            <a:off x="6734924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B777287-E6C3-978B-E36A-66832790F3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136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319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FEFA7B-4E9A-F903-A54B-3F16DB27C1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6A142EF-D171-2758-403B-0D4E8C4A2C83}"/>
              </a:ext>
            </a:extLst>
          </p:cNvPr>
          <p:cNvGrpSpPr/>
          <p:nvPr/>
        </p:nvGrpSpPr>
        <p:grpSpPr>
          <a:xfrm>
            <a:off x="-14597" y="-6934200"/>
            <a:ext cx="6180463" cy="6858000"/>
            <a:chOff x="0" y="0"/>
            <a:chExt cx="6180463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8960BA4-F297-AB91-2B6F-C469BF90779B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1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8FA49C7-7B04-1529-C021-AAF51D415950}"/>
                </a:ext>
              </a:extLst>
            </p:cNvPr>
            <p:cNvSpPr txBox="1"/>
            <p:nvPr/>
          </p:nvSpPr>
          <p:spPr>
            <a:xfrm>
              <a:off x="435166" y="55373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"It’s not about ideas. It’s about making ideas happen."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Scott Belsky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7C9209-1D41-D5E1-9B4D-F42BE40856BA}"/>
              </a:ext>
            </a:extLst>
          </p:cNvPr>
          <p:cNvGrpSpPr/>
          <p:nvPr/>
        </p:nvGrpSpPr>
        <p:grpSpPr>
          <a:xfrm>
            <a:off x="0" y="-12430"/>
            <a:ext cx="6180463" cy="6858000"/>
            <a:chOff x="0" y="0"/>
            <a:chExt cx="6180463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05B466A-F2E6-F780-415D-7D1D487BB315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t="-8000" b="-6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992500A-A550-5840-3B31-D3AC8CCEEF0F}"/>
                </a:ext>
              </a:extLst>
            </p:cNvPr>
            <p:cNvSpPr txBox="1"/>
            <p:nvPr/>
          </p:nvSpPr>
          <p:spPr>
            <a:xfrm>
              <a:off x="259814" y="2600235"/>
              <a:ext cx="5660834" cy="1200329"/>
            </a:xfrm>
            <a:prstGeom prst="rect">
              <a:avLst/>
            </a:prstGeom>
            <a:solidFill>
              <a:schemeClr val="tx1"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Innovation is the ability to see change as an opportunity — not a threat."</a:t>
              </a:r>
            </a:p>
            <a:p>
              <a:pPr lvl="0"/>
              <a:r>
                <a:rPr lang="en-US" sz="2400" b="1" i="1" dirty="0">
                  <a:solidFill>
                    <a:schemeClr val="bg1"/>
                  </a:solidFill>
                </a:rPr>
                <a:t>— Steve Jobs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5312C5B-0204-EC99-67AF-7F95600A62B3}"/>
              </a:ext>
            </a:extLst>
          </p:cNvPr>
          <p:cNvGrpSpPr/>
          <p:nvPr/>
        </p:nvGrpSpPr>
        <p:grpSpPr>
          <a:xfrm>
            <a:off x="0" y="6934200"/>
            <a:ext cx="6180463" cy="6858000"/>
            <a:chOff x="0" y="0"/>
            <a:chExt cx="6180463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D1BC88B-CB77-BFCC-EBE2-DEE14916045E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l="-2000" t="-22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A01152F-6F5D-D6AD-AC9A-2F25EF794BF4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9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"Any sufficiently advanced technology is 	indistinguishable from magic."</a:t>
              </a:r>
              <a:b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</a:br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— Arthur C. Clarke</a:t>
              </a:r>
              <a:endParaRPr lang="en-IN" sz="24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8D1F53D7-0CB8-B6F9-74CB-7BA739B1B0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4302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2F51E9-CFF6-1953-601D-1BC3C9A0039F}"/>
              </a:ext>
            </a:extLst>
          </p:cNvPr>
          <p:cNvSpPr txBox="1"/>
          <p:nvPr/>
        </p:nvSpPr>
        <p:spPr>
          <a:xfrm>
            <a:off x="6734924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073037-7B48-F11C-3548-411BD27D69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136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6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B40FB7-BCD0-59C6-E3DD-FC408FBE6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CC80CF9-7BEE-78FD-B1F8-A6CEFC6E112A}"/>
              </a:ext>
            </a:extLst>
          </p:cNvPr>
          <p:cNvGrpSpPr/>
          <p:nvPr/>
        </p:nvGrpSpPr>
        <p:grpSpPr>
          <a:xfrm>
            <a:off x="0" y="6896575"/>
            <a:ext cx="6180463" cy="6858000"/>
            <a:chOff x="0" y="0"/>
            <a:chExt cx="618046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6AE6B6C-6FE8-D3A0-CBC5-242A6189C700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22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EA4E16-7C40-F345-BD2C-589614D6B085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9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"Any sufficiently advanced technology is 	indistinguishable from magic."</a:t>
              </a:r>
              <a:b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</a:br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— Arthur C. Clarke</a:t>
              </a:r>
              <a:endParaRPr lang="en-IN" sz="24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AF5BBF2-5F49-7520-ABDA-7D970A702EC4}"/>
              </a:ext>
            </a:extLst>
          </p:cNvPr>
          <p:cNvGrpSpPr/>
          <p:nvPr/>
        </p:nvGrpSpPr>
        <p:grpSpPr>
          <a:xfrm>
            <a:off x="0" y="0"/>
            <a:ext cx="6180463" cy="6858000"/>
            <a:chOff x="0" y="0"/>
            <a:chExt cx="6180463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55FBDAC-4FFF-45B4-A8E9-50082E31B885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1000" t="-1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97828C9-FB52-7D56-0315-BB4AE508EACC}"/>
                </a:ext>
              </a:extLst>
            </p:cNvPr>
            <p:cNvSpPr txBox="1"/>
            <p:nvPr/>
          </p:nvSpPr>
          <p:spPr>
            <a:xfrm>
              <a:off x="281802" y="500392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"AI will not replace humans. But humans with AI will replace humans without AI."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Unknown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986B5FB-7CB6-4FAA-0E4C-5CC5CCCF1CD3}"/>
              </a:ext>
            </a:extLst>
          </p:cNvPr>
          <p:cNvGrpSpPr/>
          <p:nvPr/>
        </p:nvGrpSpPr>
        <p:grpSpPr>
          <a:xfrm>
            <a:off x="12242800" y="0"/>
            <a:ext cx="6180463" cy="6858000"/>
            <a:chOff x="0" y="0"/>
            <a:chExt cx="6180463" cy="6858000"/>
          </a:xfrm>
          <a:blipFill>
            <a:blip r:embed="rId4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936DA7-9B8F-4616-8BC1-8A138E66B8C2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877AEB1-4898-8ABB-3DF2-56CDF26871D3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569660"/>
            </a:xfrm>
            <a:prstGeom prst="rect">
              <a:avLst/>
            </a:prstGeom>
            <a:solidFill>
              <a:schemeClr val="tx1">
                <a:alpha val="55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"The coming era of AI is not one of man 	versus machine, but rather of 	man with machine."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Satya Nadella</a:t>
              </a:r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543942D0-DFD4-EB8F-5B50-583B3579E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4302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2C8948-BF20-0ECE-CFDE-2A8D15809DEA}"/>
              </a:ext>
            </a:extLst>
          </p:cNvPr>
          <p:cNvSpPr txBox="1"/>
          <p:nvPr/>
        </p:nvSpPr>
        <p:spPr>
          <a:xfrm>
            <a:off x="6734924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76863F9-1795-EAC1-0652-C5F8F793D3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136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982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465383-C623-BDE7-54EE-94B5A1245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8EF02A4-73E3-A9F4-A929-51CC43C9EA1D}"/>
              </a:ext>
            </a:extLst>
          </p:cNvPr>
          <p:cNvGrpSpPr/>
          <p:nvPr/>
        </p:nvGrpSpPr>
        <p:grpSpPr>
          <a:xfrm>
            <a:off x="6045200" y="6896575"/>
            <a:ext cx="6180463" cy="6858000"/>
            <a:chOff x="0" y="0"/>
            <a:chExt cx="618046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0E57ABC-DB2D-CCB0-FBD2-DA97F4546D36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22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6E07DD-AF05-6368-BFA6-065C9DF1FDF5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9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"Any sufficiently advanced technology is 	indistinguishable from magic."</a:t>
              </a:r>
              <a:b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</a:br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— Arthur C. Clarke</a:t>
              </a:r>
              <a:endParaRPr lang="en-IN" sz="24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3E53048-7600-A9E4-3946-1A8B24BDBC87}"/>
              </a:ext>
            </a:extLst>
          </p:cNvPr>
          <p:cNvGrpSpPr/>
          <p:nvPr/>
        </p:nvGrpSpPr>
        <p:grpSpPr>
          <a:xfrm>
            <a:off x="-6273800" y="0"/>
            <a:ext cx="6180463" cy="6858000"/>
            <a:chOff x="0" y="0"/>
            <a:chExt cx="6180463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46A3A8-7FAF-751D-BDBB-876A0957A183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1000" t="-1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D650B6B-B3F9-3CBA-FE2D-69AB25FA24A8}"/>
                </a:ext>
              </a:extLst>
            </p:cNvPr>
            <p:cNvSpPr txBox="1"/>
            <p:nvPr/>
          </p:nvSpPr>
          <p:spPr>
            <a:xfrm>
              <a:off x="281802" y="500392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"AI will not replace humans. But humans with AI will replace humans without AI."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Unknown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4A0A2BB-0739-30EC-9556-96A06ACF9639}"/>
              </a:ext>
            </a:extLst>
          </p:cNvPr>
          <p:cNvGrpSpPr/>
          <p:nvPr/>
        </p:nvGrpSpPr>
        <p:grpSpPr>
          <a:xfrm>
            <a:off x="6019800" y="0"/>
            <a:ext cx="6180463" cy="6858000"/>
            <a:chOff x="0" y="0"/>
            <a:chExt cx="6180463" cy="6858000"/>
          </a:xfrm>
          <a:blipFill>
            <a:blip r:embed="rId4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635990D-364A-82F3-54A7-280A184D1CE3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0443847-729E-B55A-9CA6-76122E10C379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569660"/>
            </a:xfrm>
            <a:prstGeom prst="rect">
              <a:avLst/>
            </a:prstGeom>
            <a:solidFill>
              <a:schemeClr val="tx1">
                <a:alpha val="55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"The coming era of AI is not one of man 	versus machine, but rather of 	man with machine."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Satya Nadella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D111B2C0-A734-981A-8DA7-A966827F3C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76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8D0B6-5447-0B31-3C7A-D2104D3BD9E3}"/>
              </a:ext>
            </a:extLst>
          </p:cNvPr>
          <p:cNvSpPr txBox="1"/>
          <p:nvPr/>
        </p:nvSpPr>
        <p:spPr>
          <a:xfrm>
            <a:off x="538298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89C942-1A95-7E1C-12A5-E7C368C6B4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25510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664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3809B7-07A9-42C7-B938-E34A55D27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8EAE4B2-410D-A966-2B0E-F81979D2EA28}"/>
              </a:ext>
            </a:extLst>
          </p:cNvPr>
          <p:cNvGrpSpPr/>
          <p:nvPr/>
        </p:nvGrpSpPr>
        <p:grpSpPr>
          <a:xfrm>
            <a:off x="6045200" y="13175"/>
            <a:ext cx="6180463" cy="6858000"/>
            <a:chOff x="0" y="0"/>
            <a:chExt cx="618046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712468-29E4-E27A-0EF5-58BBA3DAD42E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22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B0BA6F-3321-CD10-1605-E5F69AF57BDA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9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"Any sufficiently advanced technology is 	indistinguishable from magic."</a:t>
              </a:r>
              <a:b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</a:br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— Arthur C. Clarke</a:t>
              </a:r>
              <a:endParaRPr lang="en-IN" sz="24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261F0BD-9C0D-F306-15D9-7B0E6CFA72FB}"/>
              </a:ext>
            </a:extLst>
          </p:cNvPr>
          <p:cNvGrpSpPr/>
          <p:nvPr/>
        </p:nvGrpSpPr>
        <p:grpSpPr>
          <a:xfrm>
            <a:off x="-6273800" y="0"/>
            <a:ext cx="6180463" cy="6858000"/>
            <a:chOff x="0" y="0"/>
            <a:chExt cx="6180463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A9CC51F-285C-387A-3687-4CA995C35A93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2000" t="-1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8ED4DB0-3185-6F3B-9894-B6C17821D8F2}"/>
                </a:ext>
              </a:extLst>
            </p:cNvPr>
            <p:cNvSpPr txBox="1"/>
            <p:nvPr/>
          </p:nvSpPr>
          <p:spPr>
            <a:xfrm>
              <a:off x="281802" y="500392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"Debugging is twice as hard as writing the 	code in the first place."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Brian Kernighan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7C48790-3BAF-EF15-A75C-F46E35DFC115}"/>
              </a:ext>
            </a:extLst>
          </p:cNvPr>
          <p:cNvGrpSpPr/>
          <p:nvPr/>
        </p:nvGrpSpPr>
        <p:grpSpPr>
          <a:xfrm>
            <a:off x="6019800" y="-6883400"/>
            <a:ext cx="6180463" cy="6858000"/>
            <a:chOff x="0" y="0"/>
            <a:chExt cx="6180463" cy="6858000"/>
          </a:xfrm>
          <a:blipFill>
            <a:blip r:embed="rId4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B541899-7AE2-D49D-3365-74E14F5FB462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181E357-C676-2CB3-0417-97CCCCDC97F4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569660"/>
            </a:xfrm>
            <a:prstGeom prst="rect">
              <a:avLst/>
            </a:prstGeom>
            <a:solidFill>
              <a:schemeClr val="tx1">
                <a:alpha val="55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"The coming era of AI is not one of man 	versus machine, but rather of 	man with machine."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Satya Nadella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DA1E5A3D-DDA3-6F98-135D-ACA3FC373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76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E92156-D55E-D48D-27C8-9B22BE151283}"/>
              </a:ext>
            </a:extLst>
          </p:cNvPr>
          <p:cNvSpPr txBox="1"/>
          <p:nvPr/>
        </p:nvSpPr>
        <p:spPr>
          <a:xfrm>
            <a:off x="538298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3896D09-0DA1-22B6-59C9-6BBB6AF96F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25510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277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539191-79E4-6545-4877-07F861702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F3DAECC-D241-4A53-0D9C-4E6C65EB935F}"/>
              </a:ext>
            </a:extLst>
          </p:cNvPr>
          <p:cNvGrpSpPr/>
          <p:nvPr/>
        </p:nvGrpSpPr>
        <p:grpSpPr>
          <a:xfrm>
            <a:off x="12293600" y="13175"/>
            <a:ext cx="6180463" cy="6858000"/>
            <a:chOff x="0" y="0"/>
            <a:chExt cx="618046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D772CC7-E77D-B0C6-5A0C-FE72EF26E123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22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1D5BDA7-E888-B3B2-A2C6-BD1FEF8ADE8F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9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"Any sufficiently advanced technology is 	indistinguishable from magic."</a:t>
              </a:r>
              <a:b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</a:br>
              <a:r>
                <a:rPr lang="en-IN" sz="2400" b="1" i="1" dirty="0">
                  <a:solidFill>
                    <a:schemeClr val="bg1">
                      <a:lumMod val="95000"/>
                    </a:schemeClr>
                  </a:solidFill>
                </a:rPr>
                <a:t>— Arthur C. Clarke</a:t>
              </a:r>
              <a:endParaRPr lang="en-IN" sz="24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D9559C4-8A1C-A41F-0CD4-B525C891FBF6}"/>
              </a:ext>
            </a:extLst>
          </p:cNvPr>
          <p:cNvGrpSpPr/>
          <p:nvPr/>
        </p:nvGrpSpPr>
        <p:grpSpPr>
          <a:xfrm>
            <a:off x="-25400" y="0"/>
            <a:ext cx="6180463" cy="6858000"/>
            <a:chOff x="0" y="0"/>
            <a:chExt cx="6180463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77ED84-420C-8A76-CA95-3464DFE42D63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2000" t="-1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1C1FE2C-7DCC-5154-2FB1-FD263C9928BF}"/>
                </a:ext>
              </a:extLst>
            </p:cNvPr>
            <p:cNvSpPr txBox="1"/>
            <p:nvPr/>
          </p:nvSpPr>
          <p:spPr>
            <a:xfrm>
              <a:off x="281802" y="500392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"Debugging is twice as hard as writing the 	code in the first place."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Brian Kernighan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A8A992A-2692-7C6E-6FD8-DA2D03C37DB9}"/>
              </a:ext>
            </a:extLst>
          </p:cNvPr>
          <p:cNvGrpSpPr/>
          <p:nvPr/>
        </p:nvGrpSpPr>
        <p:grpSpPr>
          <a:xfrm>
            <a:off x="-25400" y="-6883400"/>
            <a:ext cx="6180463" cy="6858000"/>
            <a:chOff x="0" y="0"/>
            <a:chExt cx="6180463" cy="6858000"/>
          </a:xfrm>
          <a:blipFill>
            <a:blip r:embed="rId4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A32F68-49B3-FFDD-844D-A11D918D1FA0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E6FB7E1-6710-9480-D3FD-364DD1DFBE06}"/>
                </a:ext>
              </a:extLst>
            </p:cNvPr>
            <p:cNvSpPr txBox="1"/>
            <p:nvPr/>
          </p:nvSpPr>
          <p:spPr>
            <a:xfrm>
              <a:off x="281802" y="500392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0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"The Internet is becoming the town square for the global village of tomorrow."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Bill Gates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AD5D93D3-0059-D3DD-3B10-2A2F52CC8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4302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ED0403-A410-1072-5A8C-E49D600007FF}"/>
              </a:ext>
            </a:extLst>
          </p:cNvPr>
          <p:cNvSpPr txBox="1"/>
          <p:nvPr/>
        </p:nvSpPr>
        <p:spPr>
          <a:xfrm>
            <a:off x="6734924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CF9E0DD-2BBD-5D14-C759-5DFA780B56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136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98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C1AFF0-5602-41B2-BADF-B5C353DA2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7CE74A9-8A29-0344-1F3E-F076ECE148FA}"/>
              </a:ext>
            </a:extLst>
          </p:cNvPr>
          <p:cNvGrpSpPr/>
          <p:nvPr/>
        </p:nvGrpSpPr>
        <p:grpSpPr>
          <a:xfrm>
            <a:off x="12293600" y="13175"/>
            <a:ext cx="6180463" cy="6858000"/>
            <a:chOff x="0" y="0"/>
            <a:chExt cx="618046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00EDBF-63C7-39BC-BC4F-C33A9336A87A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1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267D1C-6B34-53EB-B22E-4A5503FDD774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9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"The Web does not just connect 	machines, it connects people."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Tim Berners-Lee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E6183AB-7A75-5617-F5D6-1746694646E7}"/>
              </a:ext>
            </a:extLst>
          </p:cNvPr>
          <p:cNvGrpSpPr/>
          <p:nvPr/>
        </p:nvGrpSpPr>
        <p:grpSpPr>
          <a:xfrm>
            <a:off x="-25400" y="6858000"/>
            <a:ext cx="6180463" cy="6858000"/>
            <a:chOff x="0" y="0"/>
            <a:chExt cx="6180463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F51A609-F569-F861-EBC9-27FF35CFB66C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2000" t="-1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B103554-2403-81AA-DDB9-2A0A8B3A61FC}"/>
                </a:ext>
              </a:extLst>
            </p:cNvPr>
            <p:cNvSpPr txBox="1"/>
            <p:nvPr/>
          </p:nvSpPr>
          <p:spPr>
            <a:xfrm>
              <a:off x="281802" y="500392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"Debugging is twice as hard as writing the 	code in the first place."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Brian Kernighan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AEFCC0C-8F50-334B-87E9-BA1C96DCDAFA}"/>
              </a:ext>
            </a:extLst>
          </p:cNvPr>
          <p:cNvGrpSpPr/>
          <p:nvPr/>
        </p:nvGrpSpPr>
        <p:grpSpPr>
          <a:xfrm>
            <a:off x="-25400" y="0"/>
            <a:ext cx="6180463" cy="6858000"/>
            <a:chOff x="0" y="0"/>
            <a:chExt cx="6180463" cy="6858000"/>
          </a:xfrm>
          <a:blipFill>
            <a:blip r:embed="rId4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7380746-83B7-5893-C773-DE1F4E101039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6D8DB81-D04F-0BD3-A44F-BC5065809697}"/>
                </a:ext>
              </a:extLst>
            </p:cNvPr>
            <p:cNvSpPr txBox="1"/>
            <p:nvPr/>
          </p:nvSpPr>
          <p:spPr>
            <a:xfrm>
              <a:off x="281802" y="500392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0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"The Internet is becoming the town square for the global village of tomorrow."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Bill Gates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85E1AC16-C998-523B-4367-E89BB8E5B1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4302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32129E-1CE6-E381-42DF-D09DA50DDFAC}"/>
              </a:ext>
            </a:extLst>
          </p:cNvPr>
          <p:cNvSpPr txBox="1"/>
          <p:nvPr/>
        </p:nvSpPr>
        <p:spPr>
          <a:xfrm>
            <a:off x="6734924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98701E4-DEBD-0086-4587-03C0069398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136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488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111200-832E-E54B-0D11-BDB8B4AE9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392A518-EEEE-BBD0-1D90-8805E2C657BB}"/>
              </a:ext>
            </a:extLst>
          </p:cNvPr>
          <p:cNvGrpSpPr/>
          <p:nvPr/>
        </p:nvGrpSpPr>
        <p:grpSpPr>
          <a:xfrm>
            <a:off x="6045200" y="13175"/>
            <a:ext cx="6180463" cy="6858000"/>
            <a:chOff x="0" y="0"/>
            <a:chExt cx="618046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373BE81-DB5C-A078-D638-42B50DE4B7F7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1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5D99593-F973-CCEF-4F95-70D169024968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9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"The Web does not just connect 	machines, it connects people."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Tim Berners-Lee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EFCF847-D5F8-D848-97D6-3BF88668159E}"/>
              </a:ext>
            </a:extLst>
          </p:cNvPr>
          <p:cNvGrpSpPr/>
          <p:nvPr/>
        </p:nvGrpSpPr>
        <p:grpSpPr>
          <a:xfrm>
            <a:off x="6045200" y="6858000"/>
            <a:ext cx="6180463" cy="6858000"/>
            <a:chOff x="0" y="0"/>
            <a:chExt cx="6180463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C26C8D-1A2A-FFD8-E5D7-581303BEED6F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-4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2000" t="-6000" r="-12000" b="-8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1AB2BA-623B-03CE-3341-4E3C5078670E}"/>
                </a:ext>
              </a:extLst>
            </p:cNvPr>
            <p:cNvSpPr txBox="1"/>
            <p:nvPr/>
          </p:nvSpPr>
          <p:spPr>
            <a:xfrm>
              <a:off x="259814" y="2828835"/>
              <a:ext cx="5660834" cy="1200329"/>
            </a:xfrm>
            <a:prstGeom prst="rect">
              <a:avLst/>
            </a:prstGeom>
            <a:solidFill>
              <a:schemeClr val="bg1"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rgbClr val="002060"/>
                  </a:solidFill>
                </a:rPr>
                <a:t>"The great thing about the Internet is that it’s open. The bad thing is that it’s open."</a:t>
              </a:r>
            </a:p>
            <a:p>
              <a:pPr lvl="0"/>
              <a:r>
                <a:rPr lang="en-US" sz="2400" b="1" i="1" dirty="0">
                  <a:solidFill>
                    <a:srgbClr val="002060"/>
                  </a:solidFill>
                </a:rPr>
                <a:t>— Esther Dyson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3C08FA1-886C-3D36-0709-A965CA647853}"/>
              </a:ext>
            </a:extLst>
          </p:cNvPr>
          <p:cNvGrpSpPr/>
          <p:nvPr/>
        </p:nvGrpSpPr>
        <p:grpSpPr>
          <a:xfrm>
            <a:off x="-6273800" y="0"/>
            <a:ext cx="6180463" cy="6858000"/>
            <a:chOff x="0" y="0"/>
            <a:chExt cx="6180463" cy="6858000"/>
          </a:xfrm>
          <a:blipFill>
            <a:blip r:embed="rId5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FDCE160-D34F-CC60-28E8-2B05F0537113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74B9CA2-A982-4DE4-42D9-AABD7718110A}"/>
                </a:ext>
              </a:extLst>
            </p:cNvPr>
            <p:cNvSpPr txBox="1"/>
            <p:nvPr/>
          </p:nvSpPr>
          <p:spPr>
            <a:xfrm>
              <a:off x="281802" y="500392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0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"The Internet is becoming the town square for the global village of tomorrow."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Bill Gates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637BC6A1-CA6E-B013-4A7F-650377BBC4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76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31583A-8DE3-8271-BECE-24C405D37114}"/>
              </a:ext>
            </a:extLst>
          </p:cNvPr>
          <p:cNvSpPr txBox="1"/>
          <p:nvPr/>
        </p:nvSpPr>
        <p:spPr>
          <a:xfrm>
            <a:off x="538298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A296CCA-C473-27F9-6FF6-69C12DF756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25510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353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92ADBF-63F3-169C-1AB2-8F25456EB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AB191FB-5501-BDC8-1C78-DD53192AEEF0}"/>
              </a:ext>
            </a:extLst>
          </p:cNvPr>
          <p:cNvGrpSpPr/>
          <p:nvPr/>
        </p:nvGrpSpPr>
        <p:grpSpPr>
          <a:xfrm>
            <a:off x="6045200" y="-6844825"/>
            <a:ext cx="6180463" cy="6858000"/>
            <a:chOff x="0" y="0"/>
            <a:chExt cx="618046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CD98224-F5BA-3F36-1818-1EF1CD92F25E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1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CCD32C1-9703-F939-16B0-DF662662A0DA}"/>
                </a:ext>
              </a:extLst>
            </p:cNvPr>
            <p:cNvSpPr txBox="1"/>
            <p:nvPr/>
          </p:nvSpPr>
          <p:spPr>
            <a:xfrm>
              <a:off x="435166" y="5003923"/>
              <a:ext cx="5310130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9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"The Web does not just connect 	machines, it connects people."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Tim Berners-Lee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69B4C0-6860-1CCB-C1DE-4A158B991286}"/>
              </a:ext>
            </a:extLst>
          </p:cNvPr>
          <p:cNvGrpSpPr/>
          <p:nvPr/>
        </p:nvGrpSpPr>
        <p:grpSpPr>
          <a:xfrm>
            <a:off x="6045200" y="0"/>
            <a:ext cx="6180463" cy="6858000"/>
            <a:chOff x="0" y="0"/>
            <a:chExt cx="6180463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FC71B42-61C7-DCDF-0659-8E45F18FF0E9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-4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2000" t="-6000" r="-12000" b="-8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6246ADB-9AC6-F6B9-714E-6739B1F8A859}"/>
                </a:ext>
              </a:extLst>
            </p:cNvPr>
            <p:cNvSpPr txBox="1"/>
            <p:nvPr/>
          </p:nvSpPr>
          <p:spPr>
            <a:xfrm>
              <a:off x="259814" y="2828835"/>
              <a:ext cx="5660834" cy="1200329"/>
            </a:xfrm>
            <a:prstGeom prst="rect">
              <a:avLst/>
            </a:prstGeom>
            <a:solidFill>
              <a:schemeClr val="bg1"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rgbClr val="002060"/>
                  </a:solidFill>
                </a:rPr>
                <a:t>"The great thing about the Internet is that it’s open. The bad thing is that it’s open."</a:t>
              </a:r>
            </a:p>
            <a:p>
              <a:pPr lvl="0"/>
              <a:r>
                <a:rPr lang="en-US" sz="2400" b="1" i="1" dirty="0">
                  <a:solidFill>
                    <a:srgbClr val="002060"/>
                  </a:solidFill>
                </a:rPr>
                <a:t>— Esther Dyson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7BB2245-98D2-4D6D-4884-C7AB974DA624}"/>
              </a:ext>
            </a:extLst>
          </p:cNvPr>
          <p:cNvGrpSpPr/>
          <p:nvPr/>
        </p:nvGrpSpPr>
        <p:grpSpPr>
          <a:xfrm>
            <a:off x="-6273800" y="0"/>
            <a:ext cx="6180463" cy="6858000"/>
            <a:chOff x="0" y="0"/>
            <a:chExt cx="6180463" cy="6858000"/>
          </a:xfrm>
          <a:blipFill>
            <a:blip r:embed="rId5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C0A8FB3-D2F0-2EAF-F8DF-C1997FC968A8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>
                <a:fillRect t="-3000" b="-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404AEF2-8718-BFA9-36C8-4613F1BC420B}"/>
                </a:ext>
              </a:extLst>
            </p:cNvPr>
            <p:cNvSpPr txBox="1"/>
            <p:nvPr/>
          </p:nvSpPr>
          <p:spPr>
            <a:xfrm>
              <a:off x="259814" y="312478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"Design is not just what it looks like and feels like. Design is how it works."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Steve Jobs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3E936522-09B3-AB39-B956-92834E90D0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76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F11FAB-A2BF-C526-0FF5-0958D58AE7E4}"/>
              </a:ext>
            </a:extLst>
          </p:cNvPr>
          <p:cNvSpPr txBox="1"/>
          <p:nvPr/>
        </p:nvSpPr>
        <p:spPr>
          <a:xfrm>
            <a:off x="538298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90B7160-30B7-1DA7-5DCD-0C464C2EB0E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25510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15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8B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98BAE2-C86C-66A9-F5EB-B9E6266E0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2520848-303D-DAB4-3AB9-324477E78F16}"/>
              </a:ext>
            </a:extLst>
          </p:cNvPr>
          <p:cNvGrpSpPr/>
          <p:nvPr/>
        </p:nvGrpSpPr>
        <p:grpSpPr>
          <a:xfrm>
            <a:off x="-50800" y="-6844825"/>
            <a:ext cx="6180463" cy="6858000"/>
            <a:chOff x="0" y="0"/>
            <a:chExt cx="618046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DD8ADE-50FD-4803-C55B-4408902A124D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2000" t="-1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6A08831-1367-0BC4-F219-87D724A70A46}"/>
                </a:ext>
              </a:extLst>
            </p:cNvPr>
            <p:cNvSpPr txBox="1"/>
            <p:nvPr/>
          </p:nvSpPr>
          <p:spPr>
            <a:xfrm>
              <a:off x="435166" y="381123"/>
              <a:ext cx="5310130" cy="156966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"If you're not embarrassed by the first 	version of your product, you’ve 	launched too late."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Reid Hoffman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8CE5B18-4B20-BFBD-F603-5BAD45D2F11C}"/>
              </a:ext>
            </a:extLst>
          </p:cNvPr>
          <p:cNvGrpSpPr/>
          <p:nvPr/>
        </p:nvGrpSpPr>
        <p:grpSpPr>
          <a:xfrm>
            <a:off x="12268200" y="0"/>
            <a:ext cx="6180463" cy="6858000"/>
            <a:chOff x="0" y="0"/>
            <a:chExt cx="6180463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5C8513-3F2E-7E65-C46B-9B21836C0F95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-4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2000" t="-6000" r="-12000" b="-8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8DB5F75-78DB-8FFE-E985-E3C6E1616D06}"/>
                </a:ext>
              </a:extLst>
            </p:cNvPr>
            <p:cNvSpPr txBox="1"/>
            <p:nvPr/>
          </p:nvSpPr>
          <p:spPr>
            <a:xfrm>
              <a:off x="259814" y="2828835"/>
              <a:ext cx="5660834" cy="1200329"/>
            </a:xfrm>
            <a:prstGeom prst="rect">
              <a:avLst/>
            </a:prstGeom>
            <a:solidFill>
              <a:schemeClr val="bg1">
                <a:alpha val="78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rgbClr val="002060"/>
                  </a:solidFill>
                </a:rPr>
                <a:t>"The great thing about the Internet is that it’s open. The bad thing is that it’s open."</a:t>
              </a:r>
            </a:p>
            <a:p>
              <a:pPr lvl="0"/>
              <a:r>
                <a:rPr lang="en-US" sz="2400" b="1" i="1" dirty="0">
                  <a:solidFill>
                    <a:srgbClr val="002060"/>
                  </a:solidFill>
                </a:rPr>
                <a:t>— Esther Dyson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37258B7-05CA-3D62-CB7D-FB65C734EF02}"/>
              </a:ext>
            </a:extLst>
          </p:cNvPr>
          <p:cNvGrpSpPr/>
          <p:nvPr/>
        </p:nvGrpSpPr>
        <p:grpSpPr>
          <a:xfrm>
            <a:off x="-50800" y="0"/>
            <a:ext cx="6180463" cy="6858000"/>
            <a:chOff x="0" y="0"/>
            <a:chExt cx="6180463" cy="6858000"/>
          </a:xfrm>
          <a:blipFill>
            <a:blip r:embed="rId5"/>
            <a:stretch>
              <a:fillRect t="-17000"/>
            </a:stretch>
          </a:blip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73E5691-1303-742A-20AC-0C7FE205F9E6}"/>
                </a:ext>
              </a:extLst>
            </p:cNvPr>
            <p:cNvSpPr/>
            <p:nvPr/>
          </p:nvSpPr>
          <p:spPr>
            <a:xfrm>
              <a:off x="0" y="0"/>
              <a:ext cx="6180463" cy="6858000"/>
            </a:xfrm>
            <a:prstGeom prst="rect">
              <a:avLst/>
            </a:prstGeom>
            <a:blipFill dpi="0" rotWithShape="1">
              <a:blip r:embed="rId6"/>
              <a:srcRect/>
              <a:stretch>
                <a:fillRect t="-3000" b="-7000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2C92FB9-7694-C0B3-D553-6BEC945DAC0D}"/>
                </a:ext>
              </a:extLst>
            </p:cNvPr>
            <p:cNvSpPr txBox="1"/>
            <p:nvPr/>
          </p:nvSpPr>
          <p:spPr>
            <a:xfrm>
              <a:off x="259814" y="3124783"/>
              <a:ext cx="5660834" cy="1200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4000"/>
              </a:schemeClr>
            </a:solidFill>
            <a:effectLst>
              <a:softEdge rad="127000"/>
            </a:effectLst>
          </p:spPr>
          <p:txBody>
            <a:bodyPr wrap="square" rtlCol="0">
              <a:spAutoFit/>
            </a:bodyPr>
            <a:lstStyle/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"Design is not just what it looks like and feels like. Design is how it works."</a:t>
              </a:r>
            </a:p>
            <a:p>
              <a:pPr lvl="0"/>
              <a:r>
                <a:rPr lang="en-US" sz="2400" b="1" i="1" dirty="0">
                  <a:solidFill>
                    <a:schemeClr val="bg1">
                      <a:lumMod val="95000"/>
                    </a:schemeClr>
                  </a:solidFill>
                </a:rPr>
                <a:t>— Steve Jobs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33686E83-9092-5E26-6AB7-DDBD1B1730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4302" y="2291891"/>
            <a:ext cx="5872477" cy="3669484"/>
          </a:xfrm>
          <a:solidFill>
            <a:srgbClr val="9BA8B7"/>
          </a:solidFill>
        </p:spPr>
        <p:txBody>
          <a:bodyPr>
            <a:noAutofit/>
          </a:bodyPr>
          <a:lstStyle/>
          <a:p>
            <a:pPr>
              <a:lnSpc>
                <a:spcPts val="4200"/>
              </a:lnSpc>
            </a:pP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Delhi Public School, </a:t>
            </a:r>
            <a:r>
              <a:rPr lang="en-US" sz="32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Ranipur</a:t>
            </a:r>
            <a:r>
              <a:rPr lang="en-US" sz="32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welcomes you 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8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to</a:t>
            </a:r>
            <a:br>
              <a:rPr lang="en-US" sz="36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4000" b="1" i="1" spc="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Technovation</a:t>
            </a:r>
            <a: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3.0</a:t>
            </a: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br>
              <a:rPr lang="en-US" sz="40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Date – 23</a:t>
            </a:r>
            <a:r>
              <a:rPr lang="en-US" sz="2400" b="1" i="1" spc="0" baseline="30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rd</a:t>
            </a: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 August 2025</a:t>
            </a:r>
            <a:b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</a:br>
            <a:r>
              <a:rPr lang="en-US" sz="2400" b="1" i="1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Bahnschrift" panose="020B0502040204020203" pitchFamily="34" charset="0"/>
              </a:rPr>
              <a:t>Venue – Computer Lab, Senior Wing</a:t>
            </a:r>
            <a:endParaRPr lang="en-US" sz="4000" b="1" i="1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dist="38100" dir="2640000" algn="bl" rotWithShape="0">
                  <a:schemeClr val="accent1"/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E40A08-F1CE-547F-E4FE-1F3D006C3540}"/>
              </a:ext>
            </a:extLst>
          </p:cNvPr>
          <p:cNvSpPr txBox="1"/>
          <p:nvPr/>
        </p:nvSpPr>
        <p:spPr>
          <a:xfrm>
            <a:off x="6734924" y="3936852"/>
            <a:ext cx="4931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C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“Code the Future, Connect the World!”</a:t>
            </a:r>
          </a:p>
          <a:p>
            <a:pPr algn="ctr"/>
            <a:endParaRPr lang="en-IN" sz="2000" dirty="0">
              <a:solidFill>
                <a:srgbClr val="C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BADEBA8-B6E5-6A1C-1ADB-8324BAFDB7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475" b="90019" l="10000" r="90000">
                        <a14:foregroundMark x1="50444" y1="8475" x2="50444" y2="8475"/>
                        <a14:foregroundMark x1="50111" y1="90019" x2="50111" y2="900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2136" y="279995"/>
            <a:ext cx="2356808" cy="13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150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00">
        <p159:morph option="byObject"/>
      </p:transition>
    </mc:Choice>
    <mc:Fallback xmlns="">
      <p:transition spd="slow" advTm="8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</TotalTime>
  <Words>1339</Words>
  <Application>Microsoft Office PowerPoint</Application>
  <PresentationFormat>Widescreen</PresentationFormat>
  <Paragraphs>106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Bahnschrift</vt:lpstr>
      <vt:lpstr>Bahnschrift SemiBold</vt:lpstr>
      <vt:lpstr>Calibri</vt:lpstr>
      <vt:lpstr>Calibri Light</vt:lpstr>
      <vt:lpstr>Office Theme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  <vt:lpstr>Delhi Public School, Ranipur  welcomes you  to Technovation 3.0   Date – 23rd August 2025 Venue – Computer Lab, Senior Wing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dps 16</dc:creator>
  <cp:lastModifiedBy>dps 08</cp:lastModifiedBy>
  <cp:revision>5</cp:revision>
  <dcterms:created xsi:type="dcterms:W3CDTF">2025-08-20T03:29:29Z</dcterms:created>
  <dcterms:modified xsi:type="dcterms:W3CDTF">2025-08-21T04:42:38Z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